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3"/>
  </p:notes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1502" y="77"/>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A4F721-7B5A-46B6-A006-D35B410C1977}" type="datetimeFigureOut">
              <a:rPr lang="el-GR" smtClean="0"/>
              <a:t>22/3/2024</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8151D-1B2C-4777-BBD2-92B37FC7A020}" type="slidenum">
              <a:rPr lang="el-GR" smtClean="0"/>
              <a:t>‹#›</a:t>
            </a:fld>
            <a:endParaRPr lang="el-GR"/>
          </a:p>
        </p:txBody>
      </p:sp>
    </p:spTree>
    <p:extLst>
      <p:ext uri="{BB962C8B-B14F-4D97-AF65-F5344CB8AC3E}">
        <p14:creationId xmlns:p14="http://schemas.microsoft.com/office/powerpoint/2010/main" val="2269077583"/>
      </p:ext>
    </p:extLst>
  </p:cSld>
  <p:clrMap bg1="lt1" tx1="dk1" bg2="lt2" tx2="dk2" accent1="accent1" accent2="accent2" accent3="accent3" accent4="accent4" accent5="accent5" accent6="accent6" hlink="hlink" folHlink="folHlink"/>
  <p:notesStyle>
    <a:lvl1pPr marL="0" algn="l" defTabSz="1075163" rtl="0" eaLnBrk="1" latinLnBrk="0" hangingPunct="1">
      <a:defRPr sz="1411" kern="1200">
        <a:solidFill>
          <a:schemeClr val="tx1"/>
        </a:solidFill>
        <a:latin typeface="+mn-lt"/>
        <a:ea typeface="+mn-ea"/>
        <a:cs typeface="+mn-cs"/>
      </a:defRPr>
    </a:lvl1pPr>
    <a:lvl2pPr marL="537582" algn="l" defTabSz="1075163" rtl="0" eaLnBrk="1" latinLnBrk="0" hangingPunct="1">
      <a:defRPr sz="1411" kern="1200">
        <a:solidFill>
          <a:schemeClr val="tx1"/>
        </a:solidFill>
        <a:latin typeface="+mn-lt"/>
        <a:ea typeface="+mn-ea"/>
        <a:cs typeface="+mn-cs"/>
      </a:defRPr>
    </a:lvl2pPr>
    <a:lvl3pPr marL="1075163" algn="l" defTabSz="1075163" rtl="0" eaLnBrk="1" latinLnBrk="0" hangingPunct="1">
      <a:defRPr sz="1411" kern="1200">
        <a:solidFill>
          <a:schemeClr val="tx1"/>
        </a:solidFill>
        <a:latin typeface="+mn-lt"/>
        <a:ea typeface="+mn-ea"/>
        <a:cs typeface="+mn-cs"/>
      </a:defRPr>
    </a:lvl3pPr>
    <a:lvl4pPr marL="1612745" algn="l" defTabSz="1075163" rtl="0" eaLnBrk="1" latinLnBrk="0" hangingPunct="1">
      <a:defRPr sz="1411" kern="1200">
        <a:solidFill>
          <a:schemeClr val="tx1"/>
        </a:solidFill>
        <a:latin typeface="+mn-lt"/>
        <a:ea typeface="+mn-ea"/>
        <a:cs typeface="+mn-cs"/>
      </a:defRPr>
    </a:lvl4pPr>
    <a:lvl5pPr marL="2150326" algn="l" defTabSz="1075163" rtl="0" eaLnBrk="1" latinLnBrk="0" hangingPunct="1">
      <a:defRPr sz="1411" kern="1200">
        <a:solidFill>
          <a:schemeClr val="tx1"/>
        </a:solidFill>
        <a:latin typeface="+mn-lt"/>
        <a:ea typeface="+mn-ea"/>
        <a:cs typeface="+mn-cs"/>
      </a:defRPr>
    </a:lvl5pPr>
    <a:lvl6pPr marL="2687906" algn="l" defTabSz="1075163" rtl="0" eaLnBrk="1" latinLnBrk="0" hangingPunct="1">
      <a:defRPr sz="1411" kern="1200">
        <a:solidFill>
          <a:schemeClr val="tx1"/>
        </a:solidFill>
        <a:latin typeface="+mn-lt"/>
        <a:ea typeface="+mn-ea"/>
        <a:cs typeface="+mn-cs"/>
      </a:defRPr>
    </a:lvl6pPr>
    <a:lvl7pPr marL="3225488" algn="l" defTabSz="1075163" rtl="0" eaLnBrk="1" latinLnBrk="0" hangingPunct="1">
      <a:defRPr sz="1411" kern="1200">
        <a:solidFill>
          <a:schemeClr val="tx1"/>
        </a:solidFill>
        <a:latin typeface="+mn-lt"/>
        <a:ea typeface="+mn-ea"/>
        <a:cs typeface="+mn-cs"/>
      </a:defRPr>
    </a:lvl7pPr>
    <a:lvl8pPr marL="3763069" algn="l" defTabSz="1075163" rtl="0" eaLnBrk="1" latinLnBrk="0" hangingPunct="1">
      <a:defRPr sz="1411" kern="1200">
        <a:solidFill>
          <a:schemeClr val="tx1"/>
        </a:solidFill>
        <a:latin typeface="+mn-lt"/>
        <a:ea typeface="+mn-ea"/>
        <a:cs typeface="+mn-cs"/>
      </a:defRPr>
    </a:lvl8pPr>
    <a:lvl9pPr marL="4300651" algn="l" defTabSz="1075163" rtl="0" eaLnBrk="1" latinLnBrk="0" hangingPunct="1">
      <a:defRPr sz="141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495E1CA-4E19-4EC7-AA0C-FD3E5896B076}" type="datetimeFigureOut">
              <a:rPr lang="el-GR" smtClean="0"/>
              <a:t>22/3/2024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771844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495E1CA-4E19-4EC7-AA0C-FD3E5896B076}" type="datetimeFigureOut">
              <a:rPr lang="el-GR" smtClean="0"/>
              <a:t>22/3/2024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140167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495E1CA-4E19-4EC7-AA0C-FD3E5896B076}" type="datetimeFigureOut">
              <a:rPr lang="el-GR" smtClean="0"/>
              <a:t>22/3/2024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371424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495E1CA-4E19-4EC7-AA0C-FD3E5896B076}" type="datetimeFigureOut">
              <a:rPr lang="el-GR" smtClean="0"/>
              <a:t>22/3/2024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414878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495E1CA-4E19-4EC7-AA0C-FD3E5896B076}" type="datetimeFigureOut">
              <a:rPr lang="el-GR" smtClean="0"/>
              <a:t>22/3/2024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282518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495E1CA-4E19-4EC7-AA0C-FD3E5896B076}" type="datetimeFigureOut">
              <a:rPr lang="el-GR" smtClean="0"/>
              <a:t>22/3/2024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145448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l-GR"/>
              <a:t>Στυλ κειμένου υποδείγματος</a:t>
            </a:r>
          </a:p>
        </p:txBody>
      </p:sp>
      <p:sp>
        <p:nvSpPr>
          <p:cNvPr id="4" name="Content Placeholder 3"/>
          <p:cNvSpPr>
            <a:spLocks noGrp="1"/>
          </p:cNvSpPr>
          <p:nvPr>
            <p:ph sz="half" idx="2"/>
          </p:nvPr>
        </p:nvSpPr>
        <p:spPr>
          <a:xfrm>
            <a:off x="881779" y="3507105"/>
            <a:ext cx="5415676" cy="515842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l-GR"/>
              <a:t>Στυλ κειμένου υποδείγματος</a:t>
            </a:r>
          </a:p>
        </p:txBody>
      </p:sp>
      <p:sp>
        <p:nvSpPr>
          <p:cNvPr id="6" name="Content Placeholder 5"/>
          <p:cNvSpPr>
            <a:spLocks noGrp="1"/>
          </p:cNvSpPr>
          <p:nvPr>
            <p:ph sz="quarter" idx="4"/>
          </p:nvPr>
        </p:nvSpPr>
        <p:spPr>
          <a:xfrm>
            <a:off x="6480811" y="3507105"/>
            <a:ext cx="5442347" cy="515842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495E1CA-4E19-4EC7-AA0C-FD3E5896B076}" type="datetimeFigureOut">
              <a:rPr lang="el-GR" smtClean="0"/>
              <a:t>22/3/2024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3311874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495E1CA-4E19-4EC7-AA0C-FD3E5896B076}" type="datetimeFigureOut">
              <a:rPr lang="el-GR" smtClean="0"/>
              <a:t>22/3/2024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2526023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5E1CA-4E19-4EC7-AA0C-FD3E5896B076}" type="datetimeFigureOut">
              <a:rPr lang="el-GR" smtClean="0"/>
              <a:t>22/3/2024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273714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495E1CA-4E19-4EC7-AA0C-FD3E5896B076}" type="datetimeFigureOut">
              <a:rPr lang="el-GR" smtClean="0"/>
              <a:t>22/3/2024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40841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495E1CA-4E19-4EC7-AA0C-FD3E5896B076}" type="datetimeFigureOut">
              <a:rPr lang="el-GR" smtClean="0"/>
              <a:t>22/3/2024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A139F6F-E6EA-43A5-A0F4-35D1C6071748}" type="slidenum">
              <a:rPr lang="el-GR" smtClean="0"/>
              <a:t>‹#›</a:t>
            </a:fld>
            <a:endParaRPr lang="el-GR"/>
          </a:p>
        </p:txBody>
      </p:sp>
    </p:spTree>
    <p:extLst>
      <p:ext uri="{BB962C8B-B14F-4D97-AF65-F5344CB8AC3E}">
        <p14:creationId xmlns:p14="http://schemas.microsoft.com/office/powerpoint/2010/main" val="229271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495E1CA-4E19-4EC7-AA0C-FD3E5896B076}" type="datetimeFigureOut">
              <a:rPr lang="el-GR" smtClean="0"/>
              <a:t>22/3/2024</a:t>
            </a:fld>
            <a:endParaRPr lang="el-GR"/>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A139F6F-E6EA-43A5-A0F4-35D1C6071748}" type="slidenum">
              <a:rPr lang="el-GR" smtClean="0"/>
              <a:t>‹#›</a:t>
            </a:fld>
            <a:endParaRPr lang="el-GR"/>
          </a:p>
        </p:txBody>
      </p:sp>
    </p:spTree>
    <p:extLst>
      <p:ext uri="{BB962C8B-B14F-4D97-AF65-F5344CB8AC3E}">
        <p14:creationId xmlns:p14="http://schemas.microsoft.com/office/powerpoint/2010/main" val="115424248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4199F3-BD86-DECB-623E-E209645367A1}"/>
              </a:ext>
            </a:extLst>
          </p:cNvPr>
          <p:cNvSpPr>
            <a:spLocks noGrp="1"/>
          </p:cNvSpPr>
          <p:nvPr>
            <p:ph type="ctrTitle"/>
          </p:nvPr>
        </p:nvSpPr>
        <p:spPr>
          <a:xfrm>
            <a:off x="553615" y="2"/>
            <a:ext cx="10811071" cy="640080"/>
          </a:xfrm>
        </p:spPr>
        <p:txBody>
          <a:bodyPr>
            <a:normAutofit/>
          </a:bodyPr>
          <a:lstStyle/>
          <a:p>
            <a:r>
              <a:rPr lang="en-US" sz="1799" b="1" dirty="0">
                <a:latin typeface="Verdana" panose="020B0604030504040204" pitchFamily="34" charset="0"/>
                <a:ea typeface="Verdana" panose="020B0604030504040204" pitchFamily="34" charset="0"/>
              </a:rPr>
              <a:t>Pastoral care for children with special needs and cancer</a:t>
            </a:r>
            <a:endParaRPr lang="el-GR" sz="1799" b="1" dirty="0">
              <a:latin typeface="Verdana" panose="020B0604030504040204" pitchFamily="34" charset="0"/>
              <a:ea typeface="Verdana" panose="020B0604030504040204" pitchFamily="34" charset="0"/>
            </a:endParaRPr>
          </a:p>
        </p:txBody>
      </p:sp>
      <p:sp>
        <p:nvSpPr>
          <p:cNvPr id="3" name="Υπότιτλος 2">
            <a:extLst>
              <a:ext uri="{FF2B5EF4-FFF2-40B4-BE49-F238E27FC236}">
                <a16:creationId xmlns:a16="http://schemas.microsoft.com/office/drawing/2014/main" id="{0A44C974-BB40-48F2-9867-321AF0B2601F}"/>
              </a:ext>
            </a:extLst>
          </p:cNvPr>
          <p:cNvSpPr>
            <a:spLocks noGrp="1"/>
          </p:cNvSpPr>
          <p:nvPr>
            <p:ph type="subTitle" idx="1"/>
          </p:nvPr>
        </p:nvSpPr>
        <p:spPr>
          <a:xfrm>
            <a:off x="1730518" y="640082"/>
            <a:ext cx="9144000" cy="493711"/>
          </a:xfrm>
        </p:spPr>
        <p:txBody>
          <a:bodyPr>
            <a:noAutofit/>
          </a:bodyPr>
          <a:lstStyle/>
          <a:p>
            <a:pPr algn="ctr"/>
            <a:r>
              <a:rPr lang="en-US" sz="1599" dirty="0">
                <a:solidFill>
                  <a:srgbClr val="FF0000"/>
                </a:solidFill>
                <a:latin typeface="Verdana" panose="020B0604030504040204" pitchFamily="34" charset="0"/>
                <a:ea typeface="Verdana" panose="020B0604030504040204" pitchFamily="34" charset="0"/>
              </a:rPr>
              <a:t>Christos Iliadis</a:t>
            </a:r>
            <a:br>
              <a:rPr lang="en-US" sz="1599" dirty="0">
                <a:solidFill>
                  <a:srgbClr val="FF0000"/>
                </a:solidFill>
                <a:latin typeface="Verdana" panose="020B0604030504040204" pitchFamily="34" charset="0"/>
                <a:ea typeface="Verdana" panose="020B0604030504040204" pitchFamily="34" charset="0"/>
              </a:rPr>
            </a:br>
            <a:r>
              <a:rPr lang="en-US" sz="1599" dirty="0">
                <a:solidFill>
                  <a:srgbClr val="FF0000"/>
                </a:solidFill>
                <a:latin typeface="Verdana" panose="020B0604030504040204" pitchFamily="34" charset="0"/>
                <a:ea typeface="Verdana" panose="020B0604030504040204" pitchFamily="34" charset="0"/>
              </a:rPr>
              <a:t>PhD Candidate at the University of Alicante</a:t>
            </a:r>
            <a:endParaRPr lang="el-GR" sz="1599" dirty="0">
              <a:solidFill>
                <a:srgbClr val="FF0000"/>
              </a:solidFill>
              <a:latin typeface="Verdana" panose="020B0604030504040204" pitchFamily="34" charset="0"/>
              <a:ea typeface="Verdana" panose="020B0604030504040204" pitchFamily="34" charset="0"/>
            </a:endParaRPr>
          </a:p>
        </p:txBody>
      </p:sp>
      <p:cxnSp>
        <p:nvCxnSpPr>
          <p:cNvPr id="9" name="Ευθεία γραμμή σύνδεσης 8">
            <a:extLst>
              <a:ext uri="{FF2B5EF4-FFF2-40B4-BE49-F238E27FC236}">
                <a16:creationId xmlns:a16="http://schemas.microsoft.com/office/drawing/2014/main" id="{A287547A-159A-18EB-F13A-1442B04A7D25}"/>
              </a:ext>
            </a:extLst>
          </p:cNvPr>
          <p:cNvCxnSpPr>
            <a:cxnSpLocks/>
          </p:cNvCxnSpPr>
          <p:nvPr/>
        </p:nvCxnSpPr>
        <p:spPr>
          <a:xfrm>
            <a:off x="0" y="1299567"/>
            <a:ext cx="1280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8DF9A1-B41E-5FF8-8FD1-2D45887D1E2C}"/>
              </a:ext>
            </a:extLst>
          </p:cNvPr>
          <p:cNvSpPr txBox="1"/>
          <p:nvPr/>
        </p:nvSpPr>
        <p:spPr>
          <a:xfrm>
            <a:off x="144312" y="1465342"/>
            <a:ext cx="3865986" cy="8096191"/>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gradFill>
              <a:gsLst>
                <a:gs pos="1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pPr algn="ctr"/>
            <a:r>
              <a:rPr lang="en-US" sz="1600" b="1" u="sng" dirty="0">
                <a:latin typeface="Verdana" panose="020B0604030504040204" pitchFamily="34" charset="0"/>
                <a:ea typeface="Verdana" panose="020B0604030504040204" pitchFamily="34" charset="0"/>
              </a:rPr>
              <a:t>Pastoral care </a:t>
            </a:r>
          </a:p>
          <a:p>
            <a:pPr algn="ctr"/>
            <a:endParaRPr lang="en-US" sz="800" b="1" u="sng" dirty="0">
              <a:latin typeface="Verdana" panose="020B0604030504040204" pitchFamily="34" charset="0"/>
              <a:ea typeface="Verdana" panose="020B0604030504040204" pitchFamily="34" charset="0"/>
            </a:endParaRPr>
          </a:p>
          <a:p>
            <a:pPr>
              <a:lnSpc>
                <a:spcPct val="150000"/>
              </a:lnSpc>
            </a:pPr>
            <a:r>
              <a:rPr lang="en-US" sz="1399" dirty="0">
                <a:latin typeface="Verdana" panose="020B0604030504040204" pitchFamily="34" charset="0"/>
                <a:ea typeface="Verdana" panose="020B0604030504040204" pitchFamily="34" charset="0"/>
                <a:cs typeface="Arial" panose="020B0604020202020204" pitchFamily="34" charset="0"/>
              </a:rPr>
              <a:t>Pastoral care origins from the pastoral of Jesus Christ. According to the New Testament, Jesus was not only limited to the limits of preaching but also, He healed any kind of pain and decease, wherever He went. As a consequence, Church has the duty to help with the practical matters of individuals in their daily life. Except from perishable human body, there are also soul and spirit in an individual entity, which are eternal. The fact of  a child’s serious illness cannot be considered outside of Church’s responsibility. Instead, through pastoral care must embrace the child and his family at this difficult ordeal and via the support of science, to transmit the message of God’s unconditional love to the whole world. Kingdom of God is the aiming goal. Therefore, the first priority of pastoral is the spiritual healing of people. </a:t>
            </a:r>
          </a:p>
          <a:p>
            <a:pPr>
              <a:lnSpc>
                <a:spcPct val="150000"/>
              </a:lnSpc>
            </a:pPr>
            <a:endParaRPr lang="en-US" sz="1400" b="1" u="sng" dirty="0">
              <a:latin typeface="Verdana" panose="020B0604030504040204" pitchFamily="34" charset="0"/>
              <a:ea typeface="Verdana" panose="020B0604030504040204" pitchFamily="34" charset="0"/>
              <a:cs typeface="Arial" panose="020B0604020202020204" pitchFamily="34" charset="0"/>
            </a:endParaRPr>
          </a:p>
          <a:p>
            <a:pPr algn="ctr">
              <a:lnSpc>
                <a:spcPct val="150000"/>
              </a:lnSpc>
            </a:pPr>
            <a:endParaRPr lang="en-US" sz="1400" b="1" u="sng" dirty="0">
              <a:latin typeface="Verdana" panose="020B0604030504040204" pitchFamily="34" charset="0"/>
              <a:ea typeface="Verdana" panose="020B060403050404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446ADFDF-E9B5-3FC2-1BBD-90C105BE28FA}"/>
              </a:ext>
            </a:extLst>
          </p:cNvPr>
          <p:cNvSpPr txBox="1"/>
          <p:nvPr/>
        </p:nvSpPr>
        <p:spPr>
          <a:xfrm>
            <a:off x="4245429" y="1465342"/>
            <a:ext cx="4219302" cy="8004820"/>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p:spPr>
        <p:txBody>
          <a:bodyPr wrap="square" rtlCol="0">
            <a:spAutoFit/>
          </a:bodyPr>
          <a:lstStyle/>
          <a:p>
            <a:pPr algn="ctr"/>
            <a:r>
              <a:rPr lang="en-US" sz="1600" b="1" u="sng" dirty="0">
                <a:latin typeface="Verdana" panose="020B0604030504040204" pitchFamily="34" charset="0"/>
                <a:ea typeface="Verdana" panose="020B0604030504040204" pitchFamily="34" charset="0"/>
              </a:rPr>
              <a:t>Special Needs</a:t>
            </a:r>
          </a:p>
          <a:p>
            <a:pPr algn="ctr"/>
            <a:endParaRPr lang="en-US" sz="800" b="1" u="sng" dirty="0">
              <a:latin typeface="Verdana" panose="020B0604030504040204" pitchFamily="34" charset="0"/>
              <a:ea typeface="Verdana" panose="020B0604030504040204" pitchFamily="34" charset="0"/>
            </a:endParaRPr>
          </a:p>
          <a:p>
            <a:pPr>
              <a:lnSpc>
                <a:spcPct val="150000"/>
              </a:lnSpc>
            </a:pPr>
            <a:r>
              <a:rPr lang="en-US" sz="1400" dirty="0">
                <a:effectLst/>
                <a:latin typeface="Verdana" panose="020B0604030504040204" pitchFamily="34" charset="0"/>
                <a:ea typeface="Verdana" panose="020B0604030504040204" pitchFamily="34" charset="0"/>
              </a:rPr>
              <a:t>The terms "special needs" or "disabilities" are an umbrella terms for a wide array of diagnoses. Disability is an incurable functional impairment that is congenital or occurs later in child’s life and somehow prevents the fulfillment of some basic needs.</a:t>
            </a:r>
            <a:endParaRPr lang="en-US" sz="1400" b="1" u="sng" dirty="0">
              <a:latin typeface="Verdana" panose="020B0604030504040204" pitchFamily="34" charset="0"/>
              <a:ea typeface="Verdana" panose="020B0604030504040204" pitchFamily="34" charset="0"/>
            </a:endParaRPr>
          </a:p>
          <a:p>
            <a:endParaRPr lang="en-US" sz="1600" b="1" u="sng" dirty="0">
              <a:latin typeface="Verdana" panose="020B0604030504040204" pitchFamily="34" charset="0"/>
              <a:ea typeface="Verdana" panose="020B0604030504040204" pitchFamily="34" charset="0"/>
            </a:endParaRPr>
          </a:p>
          <a:p>
            <a:pPr algn="ctr">
              <a:lnSpc>
                <a:spcPct val="150000"/>
              </a:lnSpc>
            </a:pPr>
            <a:r>
              <a:rPr lang="en-US" sz="1600" b="1" u="sng" dirty="0">
                <a:latin typeface="Verdana" panose="020B0604030504040204" pitchFamily="34" charset="0"/>
                <a:ea typeface="Verdana" panose="020B0604030504040204" pitchFamily="34" charset="0"/>
              </a:rPr>
              <a:t>Cancer</a:t>
            </a:r>
            <a:endParaRPr lang="en-US" sz="1600" b="1" u="sng" dirty="0">
              <a:effectLst/>
              <a:latin typeface="Verdana" panose="020B0604030504040204" pitchFamily="34" charset="0"/>
              <a:ea typeface="Verdana" panose="020B0604030504040204" pitchFamily="34" charset="0"/>
            </a:endParaRPr>
          </a:p>
          <a:p>
            <a:pPr algn="ctr">
              <a:lnSpc>
                <a:spcPct val="150000"/>
              </a:lnSpc>
            </a:pPr>
            <a:endParaRPr lang="en-US" sz="800" b="1" u="sng" dirty="0">
              <a:effectLst/>
              <a:latin typeface="Verdana" panose="020B0604030504040204" pitchFamily="34" charset="0"/>
              <a:ea typeface="Verdana" panose="020B0604030504040204" pitchFamily="34" charset="0"/>
            </a:endParaRPr>
          </a:p>
          <a:p>
            <a:pPr marL="0" marR="0" lvl="0" indent="0" algn="l" defTabSz="457127" rtl="0" eaLnBrk="1" fontAlgn="auto" latinLnBrk="0" hangingPunct="1">
              <a:lnSpc>
                <a:spcPct val="15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Arial" panose="020B0604020202020204" pitchFamily="34" charset="0"/>
              </a:rPr>
              <a:t>Cancer is one of the most unwelcoming visitors for humans and usually does not come alone but is accompanied by other unwanted visitors. Ιt is one of the toughest experiences of life, not only for the patient but also for his people. If this is happening to every human being, how much more significant is when it showed up to a child, who is to the prime of his life. Church will be able to offer on a more practical level like imitating Jesus, who showed great love and interest in sicks and in the end, He cured them with many miraculous ways. </a:t>
            </a:r>
            <a:r>
              <a:rPr lang="en-US" sz="1400" dirty="0">
                <a:latin typeface="Verdana" panose="020B0604030504040204" pitchFamily="34" charset="0"/>
                <a:ea typeface="Verdana" panose="020B0604030504040204" pitchFamily="34" charset="0"/>
              </a:rPr>
              <a:t> </a:t>
            </a:r>
          </a:p>
          <a:p>
            <a:pPr marL="0" marR="0" lvl="0" indent="0" algn="l" defTabSz="457127" rtl="0" eaLnBrk="1" fontAlgn="auto" latinLnBrk="0" hangingPunct="1">
              <a:lnSpc>
                <a:spcPct val="15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                                 </a:t>
            </a:r>
          </a:p>
          <a:p>
            <a:pPr>
              <a:lnSpc>
                <a:spcPct val="150000"/>
              </a:lnSpc>
            </a:pPr>
            <a:r>
              <a:rPr lang="en-US" sz="1400" dirty="0">
                <a:latin typeface="Verdana" panose="020B0604030504040204" pitchFamily="34" charset="0"/>
                <a:ea typeface="Verdana" panose="020B0604030504040204" pitchFamily="34" charset="0"/>
              </a:rPr>
              <a:t>                                                                                             </a:t>
            </a:r>
          </a:p>
        </p:txBody>
      </p:sp>
      <p:sp>
        <p:nvSpPr>
          <p:cNvPr id="17" name="TextBox 16">
            <a:extLst>
              <a:ext uri="{FF2B5EF4-FFF2-40B4-BE49-F238E27FC236}">
                <a16:creationId xmlns:a16="http://schemas.microsoft.com/office/drawing/2014/main" id="{DAE3C74C-F1B7-A65A-6A1D-5F5D04194297}"/>
              </a:ext>
            </a:extLst>
          </p:cNvPr>
          <p:cNvSpPr txBox="1"/>
          <p:nvPr/>
        </p:nvSpPr>
        <p:spPr>
          <a:xfrm>
            <a:off x="8595359" y="1482045"/>
            <a:ext cx="3901440" cy="7709803"/>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p:spPr>
        <p:txBody>
          <a:bodyPr wrap="square" rtlCol="0">
            <a:spAutoFit/>
          </a:bodyPr>
          <a:lstStyle/>
          <a:p>
            <a:pPr algn="ctr"/>
            <a:r>
              <a:rPr lang="en-US" sz="1600" b="1" u="sng" dirty="0">
                <a:latin typeface="Verdana" panose="020B0604030504040204" pitchFamily="34" charset="0"/>
                <a:ea typeface="Verdana" panose="020B0604030504040204" pitchFamily="34" charset="0"/>
              </a:rPr>
              <a:t>Pastoral Psychology</a:t>
            </a:r>
          </a:p>
          <a:p>
            <a:pPr algn="ctr"/>
            <a:endParaRPr lang="en-US" sz="1600" b="1" u="sng" dirty="0">
              <a:latin typeface="Verdana" panose="020B0604030504040204" pitchFamily="34" charset="0"/>
              <a:ea typeface="Verdana" panose="020B0604030504040204" pitchFamily="34" charset="0"/>
            </a:endParaRPr>
          </a:p>
          <a:p>
            <a:pPr>
              <a:lnSpc>
                <a:spcPct val="150000"/>
              </a:lnSpc>
            </a:pPr>
            <a:r>
              <a:rPr lang="en-US" sz="1400" dirty="0">
                <a:latin typeface="Verdana" panose="020B0604030504040204" pitchFamily="34" charset="0"/>
                <a:ea typeface="Verdana" panose="020B0604030504040204" pitchFamily="34" charset="0"/>
              </a:rPr>
              <a:t>Jesus says, "Come to me, all you who are weary and burdened, and I will give you rest" (Matthew 11, 28). In each priesthood, these people should be noticed carefully and through the guidance of Gospel, the lives and examples of Saints and the abilities of clerics, come into the ecclesiastic society with the other believers and with God.</a:t>
            </a:r>
          </a:p>
          <a:p>
            <a:pPr marL="76200" indent="0">
              <a:lnSpc>
                <a:spcPct val="150000"/>
              </a:lnSpc>
              <a:buNone/>
            </a:pPr>
            <a:endParaRPr lang="en-US" sz="1400" dirty="0">
              <a:latin typeface="Verdana" panose="020B0604030504040204" pitchFamily="34" charset="0"/>
              <a:ea typeface="Verdana" panose="020B0604030504040204" pitchFamily="34" charset="0"/>
              <a:cs typeface="Times New Roman" panose="02020603050405020304" pitchFamily="18" charset="0"/>
            </a:endParaRPr>
          </a:p>
          <a:p>
            <a:pPr marL="76200" indent="0" algn="ctr">
              <a:lnSpc>
                <a:spcPct val="150000"/>
              </a:lnSpc>
              <a:buNone/>
            </a:pPr>
            <a:r>
              <a:rPr lang="en-US" sz="1600" b="1" u="sng" dirty="0">
                <a:latin typeface="Verdana" panose="020B0604030504040204" pitchFamily="34" charset="0"/>
                <a:ea typeface="Verdana" panose="020B0604030504040204" pitchFamily="34" charset="0"/>
                <a:cs typeface="Times New Roman" panose="02020603050405020304" pitchFamily="18" charset="0"/>
              </a:rPr>
              <a:t>BIBLIOGRAPHY</a:t>
            </a:r>
          </a:p>
          <a:p>
            <a:pPr marL="76200" indent="0" algn="ctr">
              <a:lnSpc>
                <a:spcPct val="150000"/>
              </a:lnSpc>
              <a:buNone/>
            </a:pPr>
            <a:endParaRPr lang="en-US" sz="1600" b="1" u="sng" dirty="0">
              <a:latin typeface="Verdana" panose="020B0604030504040204" pitchFamily="34" charset="0"/>
              <a:ea typeface="Verdana" panose="020B0604030504040204" pitchFamily="34" charset="0"/>
              <a:cs typeface="Times New Roman" panose="02020603050405020304" pitchFamily="18" charset="0"/>
            </a:endParaRPr>
          </a:p>
          <a:p>
            <a:pPr marL="361950" indent="-285750">
              <a:lnSpc>
                <a:spcPct val="150000"/>
              </a:lnSpc>
              <a:buFont typeface="Arial" panose="020B0604020202020204" pitchFamily="34" charset="0"/>
              <a:buChar char="•"/>
            </a:pPr>
            <a:r>
              <a:rPr lang="en-US" sz="1400" dirty="0">
                <a:latin typeface="Verdana" panose="020B0604030504040204" pitchFamily="34" charset="0"/>
                <a:ea typeface="Verdana" panose="020B0604030504040204" pitchFamily="34" charset="0"/>
                <a:cs typeface="Times New Roman" panose="02020603050405020304" pitchFamily="18" charset="0"/>
              </a:rPr>
              <a:t>Avgoustidis, Α. (2005). Shepherd and healer. Athens: Akritas.</a:t>
            </a:r>
          </a:p>
          <a:p>
            <a:pPr marL="361950" indent="-285750">
              <a:lnSpc>
                <a:spcPct val="150000"/>
              </a:lnSpc>
              <a:buFont typeface="Arial" panose="020B0604020202020204" pitchFamily="34" charset="0"/>
              <a:buChar char="•"/>
            </a:pPr>
            <a:r>
              <a:rPr lang="en-US" sz="1400" dirty="0">
                <a:latin typeface="Verdana" panose="020B0604030504040204" pitchFamily="34" charset="0"/>
                <a:ea typeface="Verdana" panose="020B0604030504040204" pitchFamily="34" charset="0"/>
                <a:cs typeface="Times New Roman" panose="02020603050405020304" pitchFamily="18" charset="0"/>
              </a:rPr>
              <a:t>Chirila, P., &amp; Valica, M. (2004). The Christian hospital: Introduction to Christian medicine. Bucharest: Christiana publications. </a:t>
            </a:r>
          </a:p>
          <a:p>
            <a:pPr marL="361950" indent="-285750">
              <a:lnSpc>
                <a:spcPct val="150000"/>
              </a:lnSpc>
              <a:buFont typeface="Arial" panose="020B0604020202020204" pitchFamily="34" charset="0"/>
              <a:buChar char="•"/>
            </a:pPr>
            <a:r>
              <a:rPr lang="en-US" sz="1400" dirty="0">
                <a:latin typeface="Verdana" panose="020B0604030504040204" pitchFamily="34" charset="0"/>
                <a:ea typeface="Verdana" panose="020B0604030504040204" pitchFamily="34" charset="0"/>
                <a:cs typeface="Times New Roman" panose="02020603050405020304" pitchFamily="18" charset="0"/>
              </a:rPr>
              <a:t>Kaselopoulos, A. (2009). Proposals of pastoral theology. Thessaloniki: Pournara publications.</a:t>
            </a:r>
          </a:p>
          <a:p>
            <a:endParaRPr lang="el-GR" sz="1600" b="1" u="sng"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17951018"/>
      </p:ext>
    </p:extLst>
  </p:cSld>
  <p:clrMapOvr>
    <a:masterClrMapping/>
  </p:clrMapOvr>
</p:sld>
</file>

<file path=ppt/theme/theme1.xml><?xml version="1.0" encoding="utf-8"?>
<a:theme xmlns:a="http://schemas.openxmlformats.org/drawingml/2006/main" name="Θέμα Office 2013 - 2022">
  <a:themeElements>
    <a:clrScheme name="Θέμα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132</TotalTime>
  <Words>473</Words>
  <Application>Microsoft Office PowerPoint</Application>
  <PresentationFormat>Χαρτί A3 (297x420 χιλ.)</PresentationFormat>
  <Paragraphs>23</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Office 2013 - 2022</vt:lpstr>
      <vt:lpstr>Pastoral care for children with special needs and cancer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pastoral care and the utilization of computer science and tools, in the presentation and understanding of the Church’s Sacred Texts, for the people with deafness and learning disabilities</dc:title>
  <dc:creator>Χρίστος Ιλαρίων</dc:creator>
  <cp:lastModifiedBy>Χρήστος Ηλιάδης</cp:lastModifiedBy>
  <cp:revision>6</cp:revision>
  <dcterms:created xsi:type="dcterms:W3CDTF">2022-05-07T12:15:30Z</dcterms:created>
  <dcterms:modified xsi:type="dcterms:W3CDTF">2024-03-22T13:25:22Z</dcterms:modified>
</cp:coreProperties>
</file>